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645" r:id="rId2"/>
    <p:sldId id="695" r:id="rId3"/>
    <p:sldId id="647" r:id="rId4"/>
    <p:sldId id="652" r:id="rId5"/>
    <p:sldId id="648" r:id="rId6"/>
    <p:sldId id="649" r:id="rId7"/>
    <p:sldId id="696" r:id="rId8"/>
    <p:sldId id="650" r:id="rId9"/>
    <p:sldId id="651" r:id="rId10"/>
    <p:sldId id="655" r:id="rId11"/>
    <p:sldId id="665" r:id="rId12"/>
    <p:sldId id="697" r:id="rId13"/>
    <p:sldId id="654" r:id="rId14"/>
    <p:sldId id="656" r:id="rId15"/>
    <p:sldId id="657" r:id="rId16"/>
    <p:sldId id="658" r:id="rId17"/>
    <p:sldId id="659" r:id="rId18"/>
    <p:sldId id="660" r:id="rId19"/>
    <p:sldId id="661" r:id="rId20"/>
    <p:sldId id="663" r:id="rId21"/>
    <p:sldId id="662" r:id="rId2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05" autoAdjust="0"/>
    <p:restoredTop sz="91554" autoAdjust="0"/>
  </p:normalViewPr>
  <p:slideViewPr>
    <p:cSldViewPr>
      <p:cViewPr>
        <p:scale>
          <a:sx n="86" d="100"/>
          <a:sy n="86" d="100"/>
        </p:scale>
        <p:origin x="944" y="3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2016. 10. 5.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479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093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919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965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18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Wednesday, October 5,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2016. 10. 5.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2016. 10. 5.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2016. 10. 5.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2016. 10. 5.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2016. 10. 5.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2016. 10. 5.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2016. 10. 5.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2016. 10. 5.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2016. 10. 5.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191683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400" dirty="0" smtClean="0"/>
              <a:t>TensorFlow tutorial</a:t>
            </a:r>
          </a:p>
          <a:p>
            <a:pPr algn="ctr"/>
            <a:r>
              <a:rPr lang="en-US" altLang="ko-KR" sz="3600" dirty="0" smtClean="0">
                <a:solidFill>
                  <a:srgbClr val="C00000"/>
                </a:solidFill>
              </a:rPr>
              <a:t>Part1</a:t>
            </a:r>
            <a:endParaRPr lang="en-US" altLang="ko-KR" sz="4400" dirty="0" smtClean="0">
              <a:solidFill>
                <a:srgbClr val="C0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37492" y="4347101"/>
            <a:ext cx="70426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/>
              <a:t>Sungjoon Choi</a:t>
            </a:r>
          </a:p>
          <a:p>
            <a:pPr algn="ctr"/>
            <a:r>
              <a:rPr lang="en-US" altLang="ko-KR" sz="2800" b="1" dirty="0" smtClean="0"/>
              <a:t>(sungjoon.choi@cpslab.snu.ac.kr)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568" y="105273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smtClean="0"/>
              <a:t>Part1: TensorFlow tutorial</a:t>
            </a:r>
            <a:endParaRPr lang="en-US" altLang="ko-KR" sz="4800" dirty="0" smtClean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29355" y="2636912"/>
            <a:ext cx="3329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 smtClean="0"/>
              <a:t>Handling images</a:t>
            </a:r>
            <a:endParaRPr kumimoji="1" lang="ko-KR" altLang="en-US" sz="32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329355" y="3406704"/>
            <a:ext cx="3638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smtClean="0"/>
              <a:t>Logistic </a:t>
            </a:r>
            <a:r>
              <a:rPr kumimoji="1" lang="en-US" altLang="ko-KR" sz="3200" dirty="0" smtClean="0"/>
              <a:t>regression</a:t>
            </a:r>
            <a:endParaRPr kumimoji="1" lang="ko-KR" altLang="en-US" sz="32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329355" y="4176496"/>
            <a:ext cx="4364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 smtClean="0"/>
              <a:t>Multi-layer perceptron</a:t>
            </a:r>
            <a:endParaRPr kumimoji="1" lang="ko-KR" altLang="en-US" sz="32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329355" y="4946288"/>
            <a:ext cx="56909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smtClean="0"/>
              <a:t>Convolutional </a:t>
            </a:r>
            <a:r>
              <a:rPr kumimoji="1" lang="en-US" altLang="ko-KR" sz="3200" dirty="0" smtClean="0"/>
              <a:t>neural network</a:t>
            </a:r>
            <a:endParaRPr kumimoji="1" lang="ko-KR" alt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6554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568" y="105273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smtClean="0"/>
              <a:t>Part1: TensorFlow tutorial</a:t>
            </a:r>
            <a:endParaRPr lang="en-US" altLang="ko-KR" sz="4800" dirty="0" smtClean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29355" y="2636912"/>
            <a:ext cx="3329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 smtClean="0">
                <a:solidFill>
                  <a:srgbClr val="C00000"/>
                </a:solidFill>
              </a:rPr>
              <a:t>Handling images</a:t>
            </a:r>
            <a:endParaRPr kumimoji="1" lang="ko-KR" altLang="en-US" sz="3200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29355" y="3406704"/>
            <a:ext cx="3638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smtClean="0">
                <a:solidFill>
                  <a:schemeClr val="bg1">
                    <a:lumMod val="75000"/>
                  </a:schemeClr>
                </a:solidFill>
              </a:rPr>
              <a:t>Logistic </a:t>
            </a:r>
            <a:r>
              <a:rPr kumimoji="1" lang="en-US" altLang="ko-KR" sz="3200" dirty="0" smtClean="0">
                <a:solidFill>
                  <a:schemeClr val="bg1">
                    <a:lumMod val="75000"/>
                  </a:schemeClr>
                </a:solidFill>
              </a:rPr>
              <a:t>regression</a:t>
            </a:r>
            <a:endParaRPr kumimoji="1" lang="ko-KR" altLang="en-US" sz="3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29355" y="4176496"/>
            <a:ext cx="4364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 smtClean="0">
                <a:solidFill>
                  <a:schemeClr val="bg1">
                    <a:lumMod val="75000"/>
                  </a:schemeClr>
                </a:solidFill>
              </a:rPr>
              <a:t>Multi-layer perceptron</a:t>
            </a:r>
            <a:endParaRPr kumimoji="1" lang="ko-KR" altLang="en-US" sz="3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29355" y="4946288"/>
            <a:ext cx="56909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smtClean="0">
                <a:solidFill>
                  <a:schemeClr val="bg1">
                    <a:lumMod val="75000"/>
                  </a:schemeClr>
                </a:solidFill>
              </a:rPr>
              <a:t>Convolutional </a:t>
            </a:r>
            <a:r>
              <a:rPr kumimoji="1" lang="en-US" altLang="ko-KR" sz="3200" dirty="0" smtClean="0">
                <a:solidFill>
                  <a:schemeClr val="bg1">
                    <a:lumMod val="75000"/>
                  </a:schemeClr>
                </a:solidFill>
              </a:rPr>
              <a:t>neural network</a:t>
            </a:r>
            <a:endParaRPr kumimoji="1" lang="ko-KR" altLang="en-US" sz="3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8152" y="2707778"/>
            <a:ext cx="2577816" cy="1933362"/>
          </a:xfrm>
          <a:prstGeom prst="rect">
            <a:avLst/>
          </a:prstGeom>
        </p:spPr>
      </p:pic>
      <p:cxnSp>
        <p:nvCxnSpPr>
          <p:cNvPr id="11" name="직선 연결선[R] 10"/>
          <p:cNvCxnSpPr/>
          <p:nvPr/>
        </p:nvCxnSpPr>
        <p:spPr>
          <a:xfrm>
            <a:off x="5878152" y="2707778"/>
            <a:ext cx="2577816" cy="193336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/>
          <p:cNvCxnSpPr/>
          <p:nvPr/>
        </p:nvCxnSpPr>
        <p:spPr>
          <a:xfrm flipV="1">
            <a:off x="5878152" y="2696419"/>
            <a:ext cx="2577816" cy="194472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83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solidFill>
                  <a:srgbClr val="C00000"/>
                </a:solidFill>
              </a:rPr>
              <a:t>Custom</a:t>
            </a:r>
            <a:r>
              <a:rPr kumimoji="1" lang="en-US" altLang="ko-KR" dirty="0" smtClean="0"/>
              <a:t> dataset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1648" y="1119188"/>
            <a:ext cx="7060703" cy="526256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21727" y="1193809"/>
            <a:ext cx="2463552" cy="241882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712" y="2060848"/>
            <a:ext cx="5172768" cy="440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82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3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Load packages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289969"/>
            <a:ext cx="64008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9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6700" y="1916832"/>
            <a:ext cx="6070600" cy="25146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Specify folders containing images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517904" y="3416392"/>
            <a:ext cx="6172200" cy="99675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23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420" y="1119188"/>
            <a:ext cx="8067160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Load images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594360" y="1180712"/>
            <a:ext cx="2048256" cy="2320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91312" y="1570856"/>
            <a:ext cx="4620768" cy="2320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63830" y="6160345"/>
            <a:ext cx="4620768" cy="2320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464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944" y="2433271"/>
            <a:ext cx="5273856" cy="242463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Check </a:t>
            </a:r>
            <a:r>
              <a:rPr kumimoji="1" lang="en-US" altLang="ko-KR" dirty="0" smtClean="0">
                <a:solidFill>
                  <a:srgbClr val="C00000"/>
                </a:solidFill>
              </a:rPr>
              <a:t>loaded</a:t>
            </a:r>
            <a:r>
              <a:rPr kumimoji="1" lang="en-US" altLang="ko-KR" dirty="0" smtClean="0"/>
              <a:t> images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7882" y="0"/>
            <a:ext cx="32026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8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250" y="1801019"/>
            <a:ext cx="7683500" cy="38989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Divide into </a:t>
            </a:r>
            <a:r>
              <a:rPr kumimoji="1" lang="en-US" altLang="ko-KR" dirty="0" smtClean="0">
                <a:solidFill>
                  <a:srgbClr val="C00000"/>
                </a:solidFill>
              </a:rPr>
              <a:t>train</a:t>
            </a:r>
            <a:r>
              <a:rPr kumimoji="1" lang="en-US" altLang="ko-KR" dirty="0" smtClean="0"/>
              <a:t> and </a:t>
            </a:r>
            <a:r>
              <a:rPr kumimoji="1" lang="en-US" altLang="ko-KR" dirty="0" smtClean="0">
                <a:solidFill>
                  <a:srgbClr val="7030A0"/>
                </a:solidFill>
              </a:rPr>
              <a:t>test</a:t>
            </a:r>
            <a:r>
              <a:rPr kumimoji="1" lang="en-US" altLang="ko-KR" dirty="0" smtClean="0"/>
              <a:t> sets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026664" y="2799200"/>
            <a:ext cx="2048256" cy="2320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023616" y="3015608"/>
            <a:ext cx="2590800" cy="2320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847344" y="5111448"/>
            <a:ext cx="3166872" cy="2320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49842" y="5343511"/>
            <a:ext cx="5450350" cy="21236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14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2060848"/>
            <a:ext cx="7607300" cy="21082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Save!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758184" y="3046088"/>
            <a:ext cx="932688" cy="2320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988522" y="3046088"/>
            <a:ext cx="1143798" cy="2320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694432" y="3271640"/>
            <a:ext cx="932688" cy="2320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812792" y="3268592"/>
            <a:ext cx="1030224" cy="2320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840800" y="3265576"/>
            <a:ext cx="831016" cy="2320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263515" y="3837481"/>
            <a:ext cx="3387777" cy="26982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83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Overview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37" y="1196752"/>
            <a:ext cx="4156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/>
              <a:t>Part1: TensorFlow Tutorials</a:t>
            </a:r>
            <a:endParaRPr kumimoji="1" lang="ko-KR" altLang="en-US" sz="24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11561" y="1783923"/>
            <a:ext cx="2629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Handling images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611561" y="2233464"/>
            <a:ext cx="2776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Logistic regression</a:t>
            </a:r>
            <a:endParaRPr kumimoji="1" lang="ko-KR" alt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611560" y="2683004"/>
            <a:ext cx="3319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Multi-layer perceptron</a:t>
            </a:r>
            <a:endParaRPr kumimoji="1" lang="ko-KR" alt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94775" y="3789040"/>
            <a:ext cx="7497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/>
              <a:t>Part2: Advances in convolutional neural networks</a:t>
            </a:r>
            <a:endParaRPr kumimoji="1" lang="ko-KR" altLang="en-US" sz="24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11561" y="4379912"/>
            <a:ext cx="1788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CNN basics</a:t>
            </a:r>
            <a:endParaRPr kumimoji="1" lang="ko-KR" altLang="en-US" sz="24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611561" y="4829453"/>
            <a:ext cx="8573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Four CNN architectures (AlexNet, VGG, </a:t>
            </a:r>
            <a:r>
              <a:rPr kumimoji="1" lang="en-US" altLang="ko-KR" sz="2400" dirty="0" err="1" smtClean="0"/>
              <a:t>GoogLeNet</a:t>
            </a:r>
            <a:r>
              <a:rPr kumimoji="1" lang="en-US" altLang="ko-KR" sz="2400" dirty="0" smtClean="0"/>
              <a:t>, ResNet)</a:t>
            </a:r>
            <a:endParaRPr kumimoji="1" lang="ko-KR" altLang="en-US" sz="24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611560" y="5278993"/>
            <a:ext cx="5386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solidFill>
                  <a:schemeClr val="bg1">
                    <a:lumMod val="65000"/>
                  </a:schemeClr>
                </a:solidFill>
              </a:rPr>
              <a:t>Application1: Semantic segmentation</a:t>
            </a:r>
            <a:endParaRPr kumimoji="1" lang="ko-KR" altLang="en-US" sz="24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1560" y="5728534"/>
            <a:ext cx="4434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solidFill>
                  <a:schemeClr val="bg1">
                    <a:lumMod val="65000"/>
                  </a:schemeClr>
                </a:solidFill>
              </a:rPr>
              <a:t>Application2: Object detection</a:t>
            </a:r>
            <a:endParaRPr kumimoji="1" lang="ko-KR" altLang="en-US" sz="24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1560" y="3141474"/>
            <a:ext cx="4314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Convolutional neural network</a:t>
            </a:r>
            <a:endParaRPr kumimoji="1" lang="ko-KR" altLang="en-US" sz="2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0112" y="1495638"/>
            <a:ext cx="2577816" cy="1933362"/>
          </a:xfrm>
          <a:prstGeom prst="rect">
            <a:avLst/>
          </a:prstGeom>
        </p:spPr>
      </p:pic>
      <p:cxnSp>
        <p:nvCxnSpPr>
          <p:cNvPr id="16" name="직선 연결선[R] 15"/>
          <p:cNvCxnSpPr/>
          <p:nvPr/>
        </p:nvCxnSpPr>
        <p:spPr>
          <a:xfrm>
            <a:off x="5580112" y="1495638"/>
            <a:ext cx="2577816" cy="193336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/>
          <p:cNvCxnSpPr/>
          <p:nvPr/>
        </p:nvCxnSpPr>
        <p:spPr>
          <a:xfrm flipV="1">
            <a:off x="5580112" y="1484279"/>
            <a:ext cx="2577816" cy="194472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84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950" y="2340769"/>
            <a:ext cx="7658100" cy="28194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Plot to check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16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950" y="2340769"/>
            <a:ext cx="7658100" cy="28194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Plot to check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640" y="2264"/>
            <a:ext cx="2225770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1410" y="0"/>
            <a:ext cx="2271975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3427" y="0"/>
            <a:ext cx="2204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Before going 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9077" y="1039280"/>
            <a:ext cx="7477339" cy="54140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3568" y="5745450"/>
            <a:ext cx="7724551" cy="707886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4000" b="1" smtClean="0">
                <a:solidFill>
                  <a:srgbClr val="FF0000"/>
                </a:solidFill>
              </a:rPr>
              <a:t> Terminologies are Important! </a:t>
            </a:r>
            <a:endParaRPr kumimoji="1" lang="ko-KR" altLang="en-US" sz="40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898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Goal of</a:t>
            </a:r>
            <a:r>
              <a:rPr kumimoji="1" lang="ko-KR" altLang="en-US" dirty="0" smtClean="0"/>
              <a:t> </a:t>
            </a:r>
            <a:r>
              <a:rPr kumimoji="1" lang="en-US" altLang="ko-KR" sz="2000" dirty="0" smtClean="0">
                <a:solidFill>
                  <a:srgbClr val="C00000"/>
                </a:solidFill>
              </a:rPr>
              <a:t>(most of)</a:t>
            </a:r>
            <a:r>
              <a:rPr kumimoji="1" lang="en-US" altLang="ko-KR" dirty="0" smtClean="0"/>
              <a:t> Deep Learning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8" name="오른쪽 화살표[R] 7"/>
          <p:cNvSpPr/>
          <p:nvPr/>
        </p:nvSpPr>
        <p:spPr>
          <a:xfrm>
            <a:off x="4437739" y="2598742"/>
            <a:ext cx="648072" cy="676875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510540" y="1340768"/>
            <a:ext cx="3635481" cy="3384376"/>
            <a:chOff x="434854" y="1484783"/>
            <a:chExt cx="3635481" cy="3960440"/>
          </a:xfrm>
        </p:grpSpPr>
        <p:cxnSp>
          <p:nvCxnSpPr>
            <p:cNvPr id="10" name="직선 화살표 연결선 9"/>
            <p:cNvCxnSpPr/>
            <p:nvPr/>
          </p:nvCxnSpPr>
          <p:spPr>
            <a:xfrm flipV="1">
              <a:off x="1816953" y="2339004"/>
              <a:ext cx="1584176" cy="158417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/>
            <p:cNvCxnSpPr/>
            <p:nvPr/>
          </p:nvCxnSpPr>
          <p:spPr>
            <a:xfrm>
              <a:off x="1816953" y="3933862"/>
              <a:ext cx="2253382" cy="537261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/>
            <p:nvPr/>
          </p:nvCxnSpPr>
          <p:spPr>
            <a:xfrm flipH="1">
              <a:off x="1024865" y="3923180"/>
              <a:ext cx="792088" cy="1306019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>
              <a:off x="1816953" y="3923180"/>
              <a:ext cx="1080120" cy="1522043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/>
            <p:nvPr/>
          </p:nvCxnSpPr>
          <p:spPr>
            <a:xfrm flipV="1">
              <a:off x="1816953" y="1484783"/>
              <a:ext cx="19510" cy="2438398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/>
            <p:nvPr/>
          </p:nvCxnSpPr>
          <p:spPr>
            <a:xfrm flipH="1" flipV="1">
              <a:off x="808841" y="2328322"/>
              <a:ext cx="1008112" cy="1594858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/>
            <p:nvPr/>
          </p:nvCxnSpPr>
          <p:spPr>
            <a:xfrm flipH="1">
              <a:off x="564489" y="3923180"/>
              <a:ext cx="1242710" cy="662139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/>
            <p:nvPr/>
          </p:nvCxnSpPr>
          <p:spPr>
            <a:xfrm flipV="1">
              <a:off x="1807198" y="3428999"/>
              <a:ext cx="2097987" cy="49418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/>
            <p:nvPr/>
          </p:nvCxnSpPr>
          <p:spPr>
            <a:xfrm flipH="1" flipV="1">
              <a:off x="434854" y="3068959"/>
              <a:ext cx="1372344" cy="854222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그룹 78"/>
          <p:cNvGrpSpPr/>
          <p:nvPr/>
        </p:nvGrpSpPr>
        <p:grpSpPr>
          <a:xfrm>
            <a:off x="5548025" y="1340768"/>
            <a:ext cx="3200439" cy="3384376"/>
            <a:chOff x="5555509" y="2060848"/>
            <a:chExt cx="3200439" cy="3600400"/>
          </a:xfrm>
        </p:grpSpPr>
        <p:cxnSp>
          <p:nvCxnSpPr>
            <p:cNvPr id="40" name="직선 화살표 연결선 39"/>
            <p:cNvCxnSpPr/>
            <p:nvPr/>
          </p:nvCxnSpPr>
          <p:spPr>
            <a:xfrm flipH="1" flipV="1">
              <a:off x="6687226" y="2060848"/>
              <a:ext cx="11983" cy="1856992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/>
            <p:cNvCxnSpPr/>
            <p:nvPr/>
          </p:nvCxnSpPr>
          <p:spPr>
            <a:xfrm>
              <a:off x="6699209" y="3917840"/>
              <a:ext cx="2056739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/>
            <p:nvPr/>
          </p:nvCxnSpPr>
          <p:spPr>
            <a:xfrm flipH="1">
              <a:off x="5555509" y="3933862"/>
              <a:ext cx="1131717" cy="129533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/>
            <p:nvPr/>
          </p:nvCxnSpPr>
          <p:spPr>
            <a:xfrm>
              <a:off x="6687226" y="3917840"/>
              <a:ext cx="1485174" cy="1743408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TextBox 79"/>
          <p:cNvSpPr txBox="1"/>
          <p:nvPr/>
        </p:nvSpPr>
        <p:spPr>
          <a:xfrm>
            <a:off x="210505" y="4974267"/>
            <a:ext cx="8753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Most of the deep learning or machine learning algorithms can be viewed as a </a:t>
            </a:r>
            <a:r>
              <a:rPr kumimoji="1" lang="en-US" altLang="ko-KR" sz="2400" b="1" dirty="0" smtClean="0">
                <a:solidFill>
                  <a:srgbClr val="C00000"/>
                </a:solidFill>
              </a:rPr>
              <a:t>mapping</a:t>
            </a:r>
            <a:r>
              <a:rPr kumimoji="1" lang="en-US" altLang="ko-KR" sz="2400" dirty="0" smtClean="0">
                <a:solidFill>
                  <a:srgbClr val="C00000"/>
                </a:solidFill>
              </a:rPr>
              <a:t> </a:t>
            </a:r>
            <a:r>
              <a:rPr kumimoji="1" lang="en-US" altLang="ko-KR" sz="2400" dirty="0" smtClean="0"/>
              <a:t>from a vector space to another. </a:t>
            </a:r>
            <a:endParaRPr kumimoji="1" lang="ko-KR" altLang="en-US" sz="2400" dirty="0" smtClean="0"/>
          </a:p>
        </p:txBody>
      </p:sp>
      <p:sp>
        <p:nvSpPr>
          <p:cNvPr id="81" name="TextBox 80"/>
          <p:cNvSpPr txBox="1"/>
          <p:nvPr/>
        </p:nvSpPr>
        <p:spPr>
          <a:xfrm>
            <a:off x="210505" y="5919292"/>
            <a:ext cx="8753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In other words, it is just </a:t>
            </a:r>
            <a:r>
              <a:rPr kumimoji="1" lang="en-US" altLang="ko-KR" sz="2400" b="1" dirty="0" smtClean="0">
                <a:solidFill>
                  <a:srgbClr val="C00000"/>
                </a:solidFill>
              </a:rPr>
              <a:t>numbers</a:t>
            </a:r>
            <a:r>
              <a:rPr kumimoji="1" lang="en-US" altLang="ko-KR" sz="2400" dirty="0" smtClean="0">
                <a:solidFill>
                  <a:srgbClr val="C00000"/>
                </a:solidFill>
              </a:rPr>
              <a:t> </a:t>
            </a:r>
            <a:r>
              <a:rPr kumimoji="1" lang="en-US" altLang="ko-KR" sz="2400" dirty="0" smtClean="0"/>
              <a:t>to </a:t>
            </a:r>
            <a:r>
              <a:rPr kumimoji="1" lang="en-US" altLang="ko-KR" sz="2400" b="1" dirty="0" smtClean="0">
                <a:solidFill>
                  <a:srgbClr val="C00000"/>
                </a:solidFill>
              </a:rPr>
              <a:t>numbers</a:t>
            </a:r>
            <a:r>
              <a:rPr kumimoji="1" lang="en-US" altLang="ko-KR" sz="2400" dirty="0" smtClean="0"/>
              <a:t>. 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59559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0" grpId="0"/>
      <p:bldP spid="8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Input data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124744"/>
            <a:ext cx="4293300" cy="32449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250" y="1376450"/>
            <a:ext cx="4220644" cy="33798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055" y="2621908"/>
            <a:ext cx="3356548" cy="33565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6057" y="2992022"/>
            <a:ext cx="5486080" cy="329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4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Output / Class / Label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552563"/>
            <a:ext cx="2448272" cy="16956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1552563"/>
            <a:ext cx="1695655" cy="16956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450" y="1552563"/>
            <a:ext cx="2548115" cy="169565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43800" y="1552563"/>
            <a:ext cx="1440160" cy="1695655"/>
          </a:xfrm>
          <a:prstGeom prst="rect">
            <a:avLst/>
          </a:prstGeom>
        </p:spPr>
      </p:pic>
      <p:sp>
        <p:nvSpPr>
          <p:cNvPr id="11" name="아래쪽 화살표[D] 10"/>
          <p:cNvSpPr/>
          <p:nvPr/>
        </p:nvSpPr>
        <p:spPr>
          <a:xfrm>
            <a:off x="1081436" y="3784811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2" name="아래쪽 화살표[D] 11"/>
          <p:cNvSpPr/>
          <p:nvPr/>
        </p:nvSpPr>
        <p:spPr>
          <a:xfrm>
            <a:off x="5463471" y="3784811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3" name="아래쪽 화살표[D] 12"/>
          <p:cNvSpPr/>
          <p:nvPr/>
        </p:nvSpPr>
        <p:spPr>
          <a:xfrm>
            <a:off x="3151575" y="3781870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4" name="아래쪽 화살표[D] 13"/>
          <p:cNvSpPr/>
          <p:nvPr/>
        </p:nvSpPr>
        <p:spPr>
          <a:xfrm>
            <a:off x="7739844" y="3781870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5779" y="4651169"/>
            <a:ext cx="16593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 smtClean="0">
                <a:latin typeface="+mn-ea"/>
              </a:rPr>
              <a:t>Cat</a:t>
            </a:r>
          </a:p>
          <a:p>
            <a:pPr algn="ctr"/>
            <a:r>
              <a:rPr kumimoji="1" lang="en-US" altLang="ko-KR" sz="3200" dirty="0" smtClean="0">
                <a:latin typeface="+mn-ea"/>
              </a:rPr>
              <a:t>[1 0 0 0]</a:t>
            </a:r>
            <a:endParaRPr kumimoji="1" lang="ko-KR" altLang="en-US" sz="3200" dirty="0" smtClean="0"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79222" y="4651169"/>
            <a:ext cx="2192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 smtClean="0">
                <a:latin typeface="+mn-ea"/>
              </a:rPr>
              <a:t>Dog</a:t>
            </a:r>
            <a:endParaRPr kumimoji="1" lang="en-US" altLang="ko-KR" sz="3200" dirty="0">
              <a:latin typeface="+mn-ea"/>
            </a:endParaRPr>
          </a:p>
          <a:p>
            <a:pPr algn="ctr"/>
            <a:r>
              <a:rPr kumimoji="1" lang="en-US" altLang="ko-KR" sz="3200" dirty="0" smtClean="0">
                <a:latin typeface="+mn-ea"/>
              </a:rPr>
              <a:t>[0 1 0 0]</a:t>
            </a:r>
            <a:endParaRPr kumimoji="1" lang="ko-KR" altLang="en-US" sz="3200" dirty="0" smtClean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91118" y="4656038"/>
            <a:ext cx="2192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latin typeface="+mn-ea"/>
              </a:rPr>
              <a:t>Cow</a:t>
            </a:r>
          </a:p>
          <a:p>
            <a:pPr algn="ctr"/>
            <a:r>
              <a:rPr kumimoji="1" lang="en-US" altLang="ko-KR" sz="3200" dirty="0">
                <a:latin typeface="+mn-ea"/>
              </a:rPr>
              <a:t>[0 </a:t>
            </a:r>
            <a:r>
              <a:rPr kumimoji="1" lang="en-US" altLang="ko-KR" sz="3200" dirty="0" smtClean="0">
                <a:latin typeface="+mn-ea"/>
              </a:rPr>
              <a:t>0 1 </a:t>
            </a:r>
            <a:r>
              <a:rPr kumimoji="1" lang="en-US" altLang="ko-KR" sz="3200" dirty="0">
                <a:latin typeface="+mn-ea"/>
              </a:rPr>
              <a:t>0</a:t>
            </a:r>
            <a:r>
              <a:rPr kumimoji="1" lang="en-US" altLang="ko-KR" sz="3200" dirty="0" smtClean="0">
                <a:latin typeface="+mn-ea"/>
              </a:rPr>
              <a:t>]</a:t>
            </a:r>
            <a:endParaRPr kumimoji="1" lang="ko-KR" altLang="en-US" sz="3200" dirty="0"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67491" y="4651169"/>
            <a:ext cx="2192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latin typeface="+mn-ea"/>
              </a:rPr>
              <a:t>Horse</a:t>
            </a:r>
          </a:p>
          <a:p>
            <a:pPr algn="ctr"/>
            <a:r>
              <a:rPr kumimoji="1" lang="en-US" altLang="ko-KR" sz="3200" dirty="0">
                <a:latin typeface="+mn-ea"/>
              </a:rPr>
              <a:t>[0 </a:t>
            </a:r>
            <a:r>
              <a:rPr kumimoji="1" lang="en-US" altLang="ko-KR" sz="3200" dirty="0" smtClean="0">
                <a:latin typeface="+mn-ea"/>
              </a:rPr>
              <a:t>0 </a:t>
            </a:r>
            <a:r>
              <a:rPr kumimoji="1" lang="en-US" altLang="ko-KR" sz="3200" dirty="0">
                <a:latin typeface="+mn-ea"/>
              </a:rPr>
              <a:t>0 1</a:t>
            </a:r>
            <a:r>
              <a:rPr kumimoji="1" lang="en-US" altLang="ko-KR" sz="3200" dirty="0" smtClean="0">
                <a:latin typeface="+mn-ea"/>
              </a:rPr>
              <a:t>]</a:t>
            </a:r>
            <a:endParaRPr kumimoji="1" lang="ko-KR" altLang="en-US" sz="3200" dirty="0"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95536" y="4581128"/>
            <a:ext cx="8640960" cy="13681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5536" y="5949280"/>
            <a:ext cx="3284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 smtClean="0">
                <a:solidFill>
                  <a:srgbClr val="FF0000"/>
                </a:solidFill>
              </a:rPr>
              <a:t>One-hot coding</a:t>
            </a:r>
            <a:endParaRPr kumimoji="1" lang="ko-KR" altLang="en-US" sz="32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57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 animBg="1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One-hot coding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060848"/>
            <a:ext cx="3979540" cy="22969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5" y="254689"/>
            <a:ext cx="2733537" cy="1611494"/>
          </a:xfrm>
          <a:prstGeom prst="rect">
            <a:avLst/>
          </a:prstGeom>
        </p:spPr>
      </p:pic>
      <p:sp>
        <p:nvSpPr>
          <p:cNvPr id="23" name="아래쪽 화살표[D] 22"/>
          <p:cNvSpPr/>
          <p:nvPr/>
        </p:nvSpPr>
        <p:spPr>
          <a:xfrm>
            <a:off x="2357251" y="4501827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59506" y="5075924"/>
            <a:ext cx="32435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 smtClean="0">
                <a:latin typeface="+mn-ea"/>
              </a:rPr>
              <a:t>Cat?</a:t>
            </a:r>
            <a:endParaRPr kumimoji="1" lang="en-US" altLang="ko-KR" sz="3200" dirty="0" smtClean="0">
              <a:latin typeface="+mn-ea"/>
            </a:endParaRPr>
          </a:p>
          <a:p>
            <a:pPr algn="ctr"/>
            <a:r>
              <a:rPr kumimoji="1" lang="en-US" altLang="ko-KR" sz="3200" dirty="0" smtClean="0">
                <a:latin typeface="+mn-ea"/>
              </a:rPr>
              <a:t>[0.9 0.1 </a:t>
            </a:r>
            <a:r>
              <a:rPr kumimoji="1" lang="en-US" altLang="ko-KR" sz="3200" dirty="0" smtClean="0">
                <a:latin typeface="+mn-ea"/>
              </a:rPr>
              <a:t>0 0]</a:t>
            </a:r>
            <a:endParaRPr kumimoji="1" lang="ko-KR" altLang="en-US" sz="3200" dirty="0" smtClean="0">
              <a:latin typeface="+mn-ea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2060847"/>
            <a:ext cx="3425471" cy="2296963"/>
          </a:xfrm>
          <a:prstGeom prst="rect">
            <a:avLst/>
          </a:prstGeom>
        </p:spPr>
      </p:pic>
      <p:sp>
        <p:nvSpPr>
          <p:cNvPr id="26" name="아래쪽 화살표[D] 25"/>
          <p:cNvSpPr/>
          <p:nvPr/>
        </p:nvSpPr>
        <p:spPr>
          <a:xfrm>
            <a:off x="6586623" y="4509120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88878" y="5083217"/>
            <a:ext cx="32435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 smtClean="0">
                <a:latin typeface="+mn-ea"/>
              </a:rPr>
              <a:t>Cow?</a:t>
            </a:r>
            <a:endParaRPr kumimoji="1" lang="en-US" altLang="ko-KR" sz="3200" dirty="0" smtClean="0">
              <a:latin typeface="+mn-ea"/>
            </a:endParaRPr>
          </a:p>
          <a:p>
            <a:pPr algn="ctr"/>
            <a:r>
              <a:rPr kumimoji="1" lang="en-US" altLang="ko-KR" sz="3200" dirty="0" smtClean="0">
                <a:latin typeface="+mn-ea"/>
              </a:rPr>
              <a:t>[0.1 0.1 0.8 </a:t>
            </a:r>
            <a:r>
              <a:rPr kumimoji="1" lang="en-US" altLang="ko-KR" sz="3200" dirty="0" smtClean="0">
                <a:latin typeface="+mn-ea"/>
              </a:rPr>
              <a:t>0]</a:t>
            </a:r>
            <a:endParaRPr kumimoji="1" lang="ko-KR" altLang="en-US" sz="32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3574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6" grpId="0" animBg="1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Training / Learning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262" y="1119188"/>
            <a:ext cx="6797475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2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Epoch / Batch size / Iteration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534726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>
                <a:latin typeface="+mn-ea"/>
              </a:rPr>
              <a:t>One </a:t>
            </a:r>
            <a:r>
              <a:rPr kumimoji="1" lang="en-US" altLang="ko-KR" sz="2400" b="1" dirty="0" smtClean="0">
                <a:latin typeface="+mn-ea"/>
              </a:rPr>
              <a:t>epoch</a:t>
            </a:r>
            <a:r>
              <a:rPr kumimoji="1" lang="en-US" altLang="ko-KR" sz="2400" dirty="0" smtClean="0">
                <a:latin typeface="+mn-ea"/>
              </a:rPr>
              <a:t>: one forward and backward pass of </a:t>
            </a:r>
            <a:r>
              <a:rPr kumimoji="1" lang="en-US" altLang="ko-KR" sz="2400" dirty="0" smtClean="0">
                <a:solidFill>
                  <a:srgbClr val="0000FF"/>
                </a:solidFill>
                <a:latin typeface="+mn-ea"/>
              </a:rPr>
              <a:t>all training data</a:t>
            </a:r>
            <a:endParaRPr kumimoji="1" lang="ko-KR" altLang="en-US" sz="2400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9330" y="2670011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 smtClean="0">
                <a:latin typeface="+mn-ea"/>
              </a:rPr>
              <a:t>Batch size</a:t>
            </a:r>
            <a:r>
              <a:rPr kumimoji="1" lang="en-US" altLang="ko-KR" sz="2400" dirty="0" smtClean="0">
                <a:latin typeface="+mn-ea"/>
              </a:rPr>
              <a:t>: the number of training examples in </a:t>
            </a:r>
            <a:r>
              <a:rPr kumimoji="1" lang="en-US" altLang="ko-KR" sz="2400" dirty="0" smtClean="0">
                <a:solidFill>
                  <a:srgbClr val="0000FF"/>
                </a:solidFill>
                <a:latin typeface="+mn-ea"/>
              </a:rPr>
              <a:t>one forward and backward pass</a:t>
            </a:r>
            <a:endParaRPr kumimoji="1" lang="ko-KR" altLang="en-US" sz="2400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3822139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>
                <a:latin typeface="+mn-ea"/>
              </a:rPr>
              <a:t>One </a:t>
            </a:r>
            <a:r>
              <a:rPr kumimoji="1" lang="en-US" altLang="ko-KR" sz="2400" b="1" dirty="0" smtClean="0">
                <a:latin typeface="+mn-ea"/>
              </a:rPr>
              <a:t>iteration</a:t>
            </a:r>
            <a:r>
              <a:rPr kumimoji="1" lang="en-US" altLang="ko-KR" sz="2400" dirty="0" smtClean="0">
                <a:latin typeface="+mn-ea"/>
              </a:rPr>
              <a:t>: number of passes</a:t>
            </a:r>
            <a:endParaRPr kumimoji="1" lang="ko-KR" altLang="en-US" sz="2400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4758243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>
                <a:latin typeface="+mn-ea"/>
              </a:rPr>
              <a:t>If we have 55,000 training data, and the batch size is 1,000. Then, we need 55 iterations to complete 1 epoch. </a:t>
            </a:r>
            <a:endParaRPr kumimoji="1" lang="ko-KR" altLang="en-US" sz="2400" b="1" dirty="0" smtClean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2626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33117</TotalTime>
  <Words>296</Words>
  <Application>Microsoft Macintosh PowerPoint</Application>
  <PresentationFormat>화면 슬라이드 쇼(4:3)</PresentationFormat>
  <Paragraphs>83</Paragraphs>
  <Slides>21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맑은 고딕</vt:lpstr>
      <vt:lpstr>휴먼둥근헤드라인</vt:lpstr>
      <vt:lpstr>Garamond</vt:lpstr>
      <vt:lpstr>Meiryo UI</vt:lpstr>
      <vt:lpstr>Arial</vt:lpstr>
      <vt:lpstr>Office 테마</vt:lpstr>
      <vt:lpstr>PowerPoint 프레젠테이션</vt:lpstr>
      <vt:lpstr>Overview</vt:lpstr>
      <vt:lpstr>Before going on</vt:lpstr>
      <vt:lpstr>Goal of (most of) Deep Learning</vt:lpstr>
      <vt:lpstr>Input data</vt:lpstr>
      <vt:lpstr>Output / Class / Label</vt:lpstr>
      <vt:lpstr>One-hot coding</vt:lpstr>
      <vt:lpstr>Training / Learning</vt:lpstr>
      <vt:lpstr>Epoch / Batch size / Iteration</vt:lpstr>
      <vt:lpstr>PowerPoint 프레젠테이션</vt:lpstr>
      <vt:lpstr>PowerPoint 프레젠테이션</vt:lpstr>
      <vt:lpstr>Custom dataset</vt:lpstr>
      <vt:lpstr>PowerPoint 프레젠테이션</vt:lpstr>
      <vt:lpstr>Load packages</vt:lpstr>
      <vt:lpstr>Specify folders containing images</vt:lpstr>
      <vt:lpstr>Load images</vt:lpstr>
      <vt:lpstr>Check loaded images</vt:lpstr>
      <vt:lpstr>Divide into train and test sets</vt:lpstr>
      <vt:lpstr>Save!</vt:lpstr>
      <vt:lpstr>Plot to check</vt:lpstr>
      <vt:lpstr>Plot to check</vt:lpstr>
    </vt:vector>
  </TitlesOfParts>
  <Company>PIL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1187</cp:revision>
  <dcterms:created xsi:type="dcterms:W3CDTF">2010-03-17T18:05:41Z</dcterms:created>
  <dcterms:modified xsi:type="dcterms:W3CDTF">2016-10-04T15:51:22Z</dcterms:modified>
</cp:coreProperties>
</file>